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5" r:id="rId22"/>
    <p:sldId id="258" r:id="rId23"/>
    <p:sldId id="291" r:id="rId24"/>
    <p:sldId id="281" r:id="rId25"/>
    <p:sldId id="290" r:id="rId26"/>
    <p:sldId id="261" r:id="rId27"/>
    <p:sldId id="284" r:id="rId28"/>
    <p:sldId id="289" r:id="rId29"/>
    <p:sldId id="288" r:id="rId30"/>
    <p:sldId id="286" r:id="rId31"/>
    <p:sldId id="287" r:id="rId32"/>
    <p:sldId id="285" r:id="rId33"/>
    <p:sldId id="283" r:id="rId34"/>
    <p:sldId id="264" r:id="rId35"/>
    <p:sldId id="259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3" autoAdjust="0"/>
    <p:restoredTop sz="94653" autoAdjust="0"/>
  </p:normalViewPr>
  <p:slideViewPr>
    <p:cSldViewPr snapToGrid="0">
      <p:cViewPr varScale="1">
        <p:scale>
          <a:sx n="108" d="100"/>
          <a:sy n="108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8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5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63466D5-FD09-B94D-9E8B-6E8E93382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6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2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3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1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6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5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6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13EE5-B81D-473C-B0B0-33762C4FA26F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8C390-98BE-4F13-8731-CA58FC51B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1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8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2" Type="http://schemas.openxmlformats.org/officeDocument/2006/relationships/image" Target="../media/image87.jpeg"/><Relationship Id="rId16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5" Type="http://schemas.openxmlformats.org/officeDocument/2006/relationships/image" Target="../media/image10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Relationship Id="rId14" Type="http://schemas.openxmlformats.org/officeDocument/2006/relationships/image" Target="../media/image9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tiff"/><Relationship Id="rId13" Type="http://schemas.openxmlformats.org/officeDocument/2006/relationships/image" Target="../media/image113.jpeg"/><Relationship Id="rId18" Type="http://schemas.openxmlformats.org/officeDocument/2006/relationships/image" Target="../media/image11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12" Type="http://schemas.openxmlformats.org/officeDocument/2006/relationships/image" Target="../media/image112.jpeg"/><Relationship Id="rId17" Type="http://schemas.openxmlformats.org/officeDocument/2006/relationships/image" Target="../media/image117.jpeg"/><Relationship Id="rId2" Type="http://schemas.openxmlformats.org/officeDocument/2006/relationships/image" Target="../media/image102.jpeg"/><Relationship Id="rId16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5" Type="http://schemas.openxmlformats.org/officeDocument/2006/relationships/image" Target="../media/image11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Relationship Id="rId14" Type="http://schemas.openxmlformats.org/officeDocument/2006/relationships/image" Target="../media/image1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image" Target="../media/image130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12" Type="http://schemas.openxmlformats.org/officeDocument/2006/relationships/image" Target="../media/image129.jpeg"/><Relationship Id="rId2" Type="http://schemas.openxmlformats.org/officeDocument/2006/relationships/image" Target="../media/image119.jpeg"/><Relationship Id="rId16" Type="http://schemas.openxmlformats.org/officeDocument/2006/relationships/image" Target="../media/image1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11" Type="http://schemas.openxmlformats.org/officeDocument/2006/relationships/image" Target="../media/image128.jpeg"/><Relationship Id="rId5" Type="http://schemas.openxmlformats.org/officeDocument/2006/relationships/image" Target="../media/image122.jpeg"/><Relationship Id="rId15" Type="http://schemas.openxmlformats.org/officeDocument/2006/relationships/image" Target="../media/image132.jpeg"/><Relationship Id="rId10" Type="http://schemas.openxmlformats.org/officeDocument/2006/relationships/image" Target="../media/image127.jpeg"/><Relationship Id="rId4" Type="http://schemas.openxmlformats.org/officeDocument/2006/relationships/image" Target="../media/image121.jpeg"/><Relationship Id="rId9" Type="http://schemas.openxmlformats.org/officeDocument/2006/relationships/image" Target="../media/image126.jpeg"/><Relationship Id="rId14" Type="http://schemas.openxmlformats.org/officeDocument/2006/relationships/image" Target="../media/image1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13" Type="http://schemas.openxmlformats.org/officeDocument/2006/relationships/image" Target="../media/image145.jpeg"/><Relationship Id="rId18" Type="http://schemas.openxmlformats.org/officeDocument/2006/relationships/image" Target="../media/image150.jpe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12" Type="http://schemas.openxmlformats.org/officeDocument/2006/relationships/image" Target="../media/image144.jpeg"/><Relationship Id="rId17" Type="http://schemas.openxmlformats.org/officeDocument/2006/relationships/image" Target="../media/image149.jpeg"/><Relationship Id="rId2" Type="http://schemas.openxmlformats.org/officeDocument/2006/relationships/image" Target="../media/image134.jpeg"/><Relationship Id="rId16" Type="http://schemas.openxmlformats.org/officeDocument/2006/relationships/image" Target="../media/image148.jpeg"/><Relationship Id="rId20" Type="http://schemas.openxmlformats.org/officeDocument/2006/relationships/image" Target="../media/image1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11" Type="http://schemas.openxmlformats.org/officeDocument/2006/relationships/image" Target="../media/image143.jpeg"/><Relationship Id="rId5" Type="http://schemas.openxmlformats.org/officeDocument/2006/relationships/image" Target="../media/image137.jpeg"/><Relationship Id="rId15" Type="http://schemas.openxmlformats.org/officeDocument/2006/relationships/image" Target="../media/image147.jpg"/><Relationship Id="rId10" Type="http://schemas.openxmlformats.org/officeDocument/2006/relationships/image" Target="../media/image142.jpeg"/><Relationship Id="rId19" Type="http://schemas.openxmlformats.org/officeDocument/2006/relationships/image" Target="../media/image151.jpeg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Relationship Id="rId14" Type="http://schemas.openxmlformats.org/officeDocument/2006/relationships/image" Target="../media/image1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3" Type="http://schemas.openxmlformats.org/officeDocument/2006/relationships/image" Target="../media/image154.jpeg"/><Relationship Id="rId7" Type="http://schemas.openxmlformats.org/officeDocument/2006/relationships/image" Target="../media/image158.jpeg"/><Relationship Id="rId12" Type="http://schemas.openxmlformats.org/officeDocument/2006/relationships/image" Target="../media/image163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jpeg"/><Relationship Id="rId11" Type="http://schemas.openxmlformats.org/officeDocument/2006/relationships/image" Target="../media/image162.jpeg"/><Relationship Id="rId5" Type="http://schemas.openxmlformats.org/officeDocument/2006/relationships/image" Target="../media/image156.jpeg"/><Relationship Id="rId10" Type="http://schemas.openxmlformats.org/officeDocument/2006/relationships/image" Target="../media/image161.jpeg"/><Relationship Id="rId4" Type="http://schemas.openxmlformats.org/officeDocument/2006/relationships/image" Target="../media/image155.jpeg"/><Relationship Id="rId9" Type="http://schemas.openxmlformats.org/officeDocument/2006/relationships/image" Target="../media/image1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jpeg"/><Relationship Id="rId3" Type="http://schemas.openxmlformats.org/officeDocument/2006/relationships/image" Target="../media/image165.jpeg"/><Relationship Id="rId7" Type="http://schemas.openxmlformats.org/officeDocument/2006/relationships/image" Target="../media/image169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13" Type="http://schemas.openxmlformats.org/officeDocument/2006/relationships/image" Target="../media/image182.jpeg"/><Relationship Id="rId3" Type="http://schemas.openxmlformats.org/officeDocument/2006/relationships/image" Target="../media/image172.jpeg"/><Relationship Id="rId7" Type="http://schemas.openxmlformats.org/officeDocument/2006/relationships/image" Target="../media/image176.jpeg"/><Relationship Id="rId12" Type="http://schemas.openxmlformats.org/officeDocument/2006/relationships/image" Target="../media/image181.jpeg"/><Relationship Id="rId2" Type="http://schemas.openxmlformats.org/officeDocument/2006/relationships/image" Target="../media/image171.jpeg"/><Relationship Id="rId16" Type="http://schemas.openxmlformats.org/officeDocument/2006/relationships/image" Target="../media/image1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jpeg"/><Relationship Id="rId11" Type="http://schemas.openxmlformats.org/officeDocument/2006/relationships/image" Target="../media/image180.jpeg"/><Relationship Id="rId5" Type="http://schemas.openxmlformats.org/officeDocument/2006/relationships/image" Target="../media/image174.jpeg"/><Relationship Id="rId15" Type="http://schemas.openxmlformats.org/officeDocument/2006/relationships/image" Target="../media/image184.jpeg"/><Relationship Id="rId10" Type="http://schemas.openxmlformats.org/officeDocument/2006/relationships/image" Target="../media/image179.jpeg"/><Relationship Id="rId4" Type="http://schemas.openxmlformats.org/officeDocument/2006/relationships/image" Target="../media/image173.jpeg"/><Relationship Id="rId9" Type="http://schemas.openxmlformats.org/officeDocument/2006/relationships/image" Target="../media/image178.jpeg"/><Relationship Id="rId14" Type="http://schemas.openxmlformats.org/officeDocument/2006/relationships/image" Target="../media/image18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7" Type="http://schemas.openxmlformats.org/officeDocument/2006/relationships/image" Target="../media/image191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jpeg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g"/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6.png"/><Relationship Id="rId4" Type="http://schemas.openxmlformats.org/officeDocument/2006/relationships/hyperlink" Target="https://www.google.com/url?sa=i&amp;url=http://www.stellersystems.co.uk/news/project_spartan/perspective-stbd-quarter-better-hull-texture-correct-hull-number/&amp;psig=AOvVaw25xPiQU7zh-gziuQwwUDhW&amp;ust=1602576006860000&amp;source=images&amp;cd=vfe&amp;ved=0CAIQjRxqFwoTCJCb3ILNruwCFQAAAAAdAAAAABAh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29947427" TargetMode="External"/><Relationship Id="rId2" Type="http://schemas.openxmlformats.org/officeDocument/2006/relationships/hyperlink" Target="https://vimeo.com/42801289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rencester.ac.uk/cco/course_view.php?course=1399" TargetMode="External"/><Relationship Id="rId4" Type="http://schemas.openxmlformats.org/officeDocument/2006/relationships/hyperlink" Target="https://youtu.be/R6Z5YRG3yC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pn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1519"/>
            <a:ext cx="10515600" cy="1096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8000" b="1" dirty="0">
              <a:solidFill>
                <a:srgbClr val="FF006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GB" sz="8000" b="1" dirty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Welcome to </a:t>
            </a:r>
          </a:p>
          <a:p>
            <a:pPr marL="0" indent="0" algn="ctr">
              <a:buNone/>
            </a:pPr>
            <a:r>
              <a:rPr lang="en-GB" sz="7200" b="1" dirty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3D Design  at </a:t>
            </a:r>
          </a:p>
          <a:p>
            <a:pPr marL="0" indent="0" algn="ctr">
              <a:buNone/>
            </a:pPr>
            <a:r>
              <a:rPr lang="en-GB" sz="7200" b="1" dirty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Cirencester College</a:t>
            </a:r>
            <a:r>
              <a:rPr lang="en-GB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1746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392" y="14221"/>
            <a:ext cx="1542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Furniture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35" y="0"/>
            <a:ext cx="1395965" cy="199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454" y="14221"/>
            <a:ext cx="1483575" cy="197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342" y="-14221"/>
            <a:ext cx="1402985" cy="197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95" y="-14221"/>
            <a:ext cx="1424141" cy="1992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844" y="2159166"/>
            <a:ext cx="2646156" cy="1984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091" y="5666"/>
            <a:ext cx="2622357" cy="1966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725" y="2159167"/>
            <a:ext cx="2166571" cy="1989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71" y="4310628"/>
            <a:ext cx="1910529" cy="2547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1192"/>
            <a:ext cx="2646947" cy="19852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3716"/>
            <a:ext cx="3369733" cy="23942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868" y="4463716"/>
            <a:ext cx="2408488" cy="2392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136" y="2235414"/>
            <a:ext cx="2373285" cy="1941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609" y="2235413"/>
            <a:ext cx="1694561" cy="19083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491" y="4463717"/>
            <a:ext cx="3308504" cy="2386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" y="571758"/>
            <a:ext cx="1928283" cy="14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9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799" y="2427789"/>
            <a:ext cx="2227008" cy="1670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6947" cy="1985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947" y="7640"/>
            <a:ext cx="2092492" cy="199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39" y="7640"/>
            <a:ext cx="2657134" cy="199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573" y="0"/>
            <a:ext cx="1584492" cy="1985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445" y="-14042"/>
            <a:ext cx="1689267" cy="1985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8755"/>
            <a:ext cx="2551892" cy="1967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559" y="2118754"/>
            <a:ext cx="1639835" cy="2422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937" y="2142044"/>
            <a:ext cx="2185593" cy="2276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221" y="2118754"/>
            <a:ext cx="1340304" cy="2213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368" y="2118754"/>
            <a:ext cx="2623632" cy="1967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8263"/>
            <a:ext cx="1829803" cy="2439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744" y="4579412"/>
            <a:ext cx="2637255" cy="2278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144" y="4418263"/>
            <a:ext cx="1813058" cy="24174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088" y="4717114"/>
            <a:ext cx="2854513" cy="2140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725" y="4908884"/>
            <a:ext cx="2598820" cy="1949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092" y="0"/>
            <a:ext cx="1488908" cy="19852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49118" y="4116768"/>
            <a:ext cx="1542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Furniture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984" y="4632158"/>
            <a:ext cx="2959558" cy="2219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404" y="135831"/>
            <a:ext cx="133068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Lighting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23" y="0"/>
            <a:ext cx="1733773" cy="2370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04" y="0"/>
            <a:ext cx="3160295" cy="2370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507" y="0"/>
            <a:ext cx="2589839" cy="2370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1254" y="0"/>
            <a:ext cx="1777666" cy="2370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3808"/>
            <a:ext cx="1263316" cy="1994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846" y="2453808"/>
            <a:ext cx="2587669" cy="1982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43" y="2453808"/>
            <a:ext cx="1787165" cy="2382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136" y="2453808"/>
            <a:ext cx="1342001" cy="2383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6060"/>
            <a:ext cx="2767263" cy="2371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283" y="2453808"/>
            <a:ext cx="3095547" cy="2382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298" y="4957011"/>
            <a:ext cx="2051128" cy="1900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170"/>
            <a:ext cx="2093495" cy="17832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0" y="4838284"/>
            <a:ext cx="2659909" cy="19949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969" y="2449448"/>
            <a:ext cx="1637032" cy="218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0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50772" cy="1756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090" y="5174"/>
            <a:ext cx="1251953" cy="1751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361" y="-9357"/>
            <a:ext cx="1324476" cy="1765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155" y="1"/>
            <a:ext cx="2321403" cy="1741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876" y="0"/>
            <a:ext cx="2454598" cy="1730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837" y="2093493"/>
            <a:ext cx="1901992" cy="2535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792" y="0"/>
            <a:ext cx="1297797" cy="173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3493"/>
            <a:ext cx="1431090" cy="2542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626" y="2093493"/>
            <a:ext cx="2535990" cy="2535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50" y="2093493"/>
            <a:ext cx="1907329" cy="2543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823" y="2093494"/>
            <a:ext cx="1925474" cy="25359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2789"/>
            <a:ext cx="1807021" cy="2135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242" y="4716526"/>
            <a:ext cx="1606105" cy="2141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569" y="4713244"/>
            <a:ext cx="2859674" cy="21447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643" y="2093493"/>
            <a:ext cx="1695357" cy="25359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465" y="4722790"/>
            <a:ext cx="1672581" cy="21352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542" y="0"/>
            <a:ext cx="1317458" cy="1756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375" y="5654842"/>
            <a:ext cx="1639165" cy="12293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046" y="5126933"/>
            <a:ext cx="2218329" cy="173106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678978" y="4646802"/>
            <a:ext cx="133068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Lighting</a:t>
            </a:r>
          </a:p>
        </p:txBody>
      </p:sp>
    </p:spTree>
    <p:extLst>
      <p:ext uri="{BB962C8B-B14F-4D97-AF65-F5344CB8AC3E}">
        <p14:creationId xmlns:p14="http://schemas.microsoft.com/office/powerpoint/2010/main" val="335500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607" y="3380207"/>
            <a:ext cx="3402632" cy="3518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596" y="2220304"/>
            <a:ext cx="2481773" cy="2075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927" y="1931150"/>
            <a:ext cx="3140242" cy="2355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876926" cy="2502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713" y="0"/>
            <a:ext cx="3324726" cy="2493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38" y="0"/>
            <a:ext cx="2134931" cy="2502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371" y="35016"/>
            <a:ext cx="4587690" cy="3345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3" y="4186989"/>
            <a:ext cx="2003258" cy="2671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951" y="4189255"/>
            <a:ext cx="2001559" cy="2668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912" y="4286332"/>
            <a:ext cx="3342457" cy="2580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809" y="3380207"/>
            <a:ext cx="2860252" cy="34777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0699" y="3017764"/>
            <a:ext cx="133068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Lighting</a:t>
            </a:r>
          </a:p>
        </p:txBody>
      </p:sp>
    </p:spTree>
    <p:extLst>
      <p:ext uri="{BB962C8B-B14F-4D97-AF65-F5344CB8AC3E}">
        <p14:creationId xmlns:p14="http://schemas.microsoft.com/office/powerpoint/2010/main" val="168561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557" y="229732"/>
            <a:ext cx="272305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Transport Design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4558"/>
            <a:ext cx="3112168" cy="2334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533" y="0"/>
            <a:ext cx="4411579" cy="330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478" y="0"/>
            <a:ext cx="4601522" cy="3308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8074"/>
            <a:ext cx="4063417" cy="3047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72" t="-486" r="8024" b="486"/>
          <a:stretch/>
        </p:blipFill>
        <p:spPr>
          <a:xfrm>
            <a:off x="8207918" y="3054180"/>
            <a:ext cx="3984082" cy="3821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351" y="3838074"/>
            <a:ext cx="4026567" cy="301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857" y="2622884"/>
            <a:ext cx="2710439" cy="18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1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097" y="289324"/>
            <a:ext cx="354058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Jewellery and Costume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0337"/>
            <a:ext cx="2047039" cy="161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01" y="890338"/>
            <a:ext cx="1806074" cy="1614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281" y="0"/>
            <a:ext cx="1878780" cy="2505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947" y="0"/>
            <a:ext cx="3340053" cy="250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5923"/>
            <a:ext cx="2382253" cy="178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444" y="2640770"/>
            <a:ext cx="2513239" cy="1795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183" y="4541977"/>
            <a:ext cx="1746472" cy="2328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" y="4529371"/>
            <a:ext cx="1746472" cy="2328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482" y="2623203"/>
            <a:ext cx="2503205" cy="17880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013" y="0"/>
            <a:ext cx="2123239" cy="2519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75" y="4563063"/>
            <a:ext cx="1730657" cy="2307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010" y="4571671"/>
            <a:ext cx="2367345" cy="2331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051" y="4529371"/>
            <a:ext cx="3514773" cy="2328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363" y="2625867"/>
            <a:ext cx="2400637" cy="1792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411" y="2625868"/>
            <a:ext cx="1339776" cy="17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5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901" y="0"/>
            <a:ext cx="4558513" cy="3418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995" y="3590694"/>
            <a:ext cx="4129831" cy="3097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406" y="3524862"/>
            <a:ext cx="2372404" cy="3163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480" y="3514745"/>
            <a:ext cx="2024462" cy="3173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053" y="0"/>
            <a:ext cx="4217889" cy="3412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34" y="9173"/>
            <a:ext cx="3487667" cy="6459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9901" y="3428058"/>
            <a:ext cx="354058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Jewellery and Costume</a:t>
            </a:r>
          </a:p>
        </p:txBody>
      </p:sp>
    </p:spTree>
    <p:extLst>
      <p:ext uri="{BB962C8B-B14F-4D97-AF65-F5344CB8AC3E}">
        <p14:creationId xmlns:p14="http://schemas.microsoft.com/office/powerpoint/2010/main" val="43826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You will thrive on this course if you enjoy: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94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Researching the work of other artists and designers </a:t>
            </a:r>
          </a:p>
          <a:p>
            <a:r>
              <a:rPr lang="en-GB" dirty="0"/>
              <a:t>Finding sources of visual inspiration and using them to create new ideas. </a:t>
            </a:r>
          </a:p>
          <a:p>
            <a:r>
              <a:rPr lang="en-GB" dirty="0"/>
              <a:t>Drawing from observation</a:t>
            </a:r>
          </a:p>
          <a:p>
            <a:r>
              <a:rPr lang="en-GB" dirty="0"/>
              <a:t>Sketching ideas</a:t>
            </a:r>
          </a:p>
          <a:p>
            <a:r>
              <a:rPr lang="en-GB" dirty="0"/>
              <a:t>Developing proposals</a:t>
            </a:r>
          </a:p>
          <a:p>
            <a:r>
              <a:rPr lang="en-GB" dirty="0"/>
              <a:t>Presenting concepts</a:t>
            </a:r>
          </a:p>
          <a:p>
            <a:r>
              <a:rPr lang="en-GB" dirty="0"/>
              <a:t>Using technology as part of the creative process (CAD/CAM)</a:t>
            </a:r>
          </a:p>
          <a:p>
            <a:r>
              <a:rPr lang="en-GB" dirty="0"/>
              <a:t>Working with materials to create new designs and solutions.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66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Course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774" y="101061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Term 1   </a:t>
            </a:r>
            <a:r>
              <a:rPr lang="en-GB" dirty="0"/>
              <a:t>Introductory  Mini Projects</a:t>
            </a:r>
          </a:p>
          <a:p>
            <a:pPr marL="0" indent="0">
              <a:buNone/>
            </a:pPr>
            <a:r>
              <a:rPr lang="en-GB" b="1" dirty="0"/>
              <a:t>Term 2:  </a:t>
            </a:r>
            <a:r>
              <a:rPr lang="en-GB" dirty="0"/>
              <a:t>Self selected Mini project</a:t>
            </a:r>
          </a:p>
          <a:p>
            <a:pPr marL="0" indent="0">
              <a:buNone/>
            </a:pPr>
            <a:r>
              <a:rPr lang="en-GB" dirty="0"/>
              <a:t>               Start Personal Investigation,(60%) Research and exploration</a:t>
            </a:r>
          </a:p>
          <a:p>
            <a:pPr marL="0" indent="0">
              <a:buNone/>
            </a:pPr>
            <a:r>
              <a:rPr lang="en-GB" b="1" dirty="0"/>
              <a:t>Term 3  </a:t>
            </a:r>
            <a:r>
              <a:rPr lang="en-GB" dirty="0"/>
              <a:t>Personal Investigation : Developing a proposal and the Extended     	  	  Written Element. </a:t>
            </a:r>
          </a:p>
          <a:p>
            <a:pPr marL="0" indent="0">
              <a:buNone/>
            </a:pPr>
            <a:r>
              <a:rPr lang="en-GB" b="1" dirty="0"/>
              <a:t>Term 4  </a:t>
            </a:r>
            <a:r>
              <a:rPr lang="en-GB" dirty="0"/>
              <a:t>Personal Investigation: Further development and creation of the 	      	  final piece. </a:t>
            </a:r>
          </a:p>
          <a:p>
            <a:pPr marL="0" indent="0">
              <a:buNone/>
            </a:pPr>
            <a:r>
              <a:rPr lang="en-GB" b="1" dirty="0"/>
              <a:t>Term 5  </a:t>
            </a:r>
            <a:r>
              <a:rPr lang="en-GB" dirty="0"/>
              <a:t>Personal Investigation: Conclusion, presentation and evaluation. </a:t>
            </a:r>
          </a:p>
          <a:p>
            <a:pPr marL="0" indent="0">
              <a:buNone/>
            </a:pPr>
            <a:r>
              <a:rPr lang="en-GB" dirty="0"/>
              <a:t>              Externally Set Assignment (40%) Responding to one of 12 given 	 	  themes. </a:t>
            </a:r>
          </a:p>
          <a:p>
            <a:pPr marL="0" indent="0">
              <a:buNone/>
            </a:pPr>
            <a:r>
              <a:rPr lang="en-GB" b="1" dirty="0"/>
              <a:t>Term 6  </a:t>
            </a:r>
            <a:r>
              <a:rPr lang="en-GB" dirty="0"/>
              <a:t>Externally Set Assignment , final preparations and the 15 hours (5 	      	  hours, 3 days) of controlled time. 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10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365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66"/>
                </a:solidFill>
              </a:rPr>
              <a:t>What projects can I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Architecture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Landscape Design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Sculpture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Product Design 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Furniture 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Lighting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Interior Design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Transport Design 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Jewellery and Costume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Design for Game, Film and Stage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718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3D5E-10C9-4BBA-9A91-89D48B70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subjects go with 3D Design?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BCCDF-E18D-4B01-AF0A-D95C3F64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3D can be put with almost any combination of other subjects. </a:t>
            </a:r>
          </a:p>
          <a:p>
            <a:r>
              <a:rPr lang="en-GB" dirty="0"/>
              <a:t>You can do one other creative </a:t>
            </a:r>
            <a:r>
              <a:rPr lang="en-GB"/>
              <a:t>A level subject </a:t>
            </a:r>
            <a:r>
              <a:rPr lang="en-GB" dirty="0"/>
              <a:t>with 3D Design but you can’t do three A levels that are all creative (Fine Art, Textiles Graphic Communication, Photography,) </a:t>
            </a:r>
          </a:p>
          <a:p>
            <a:r>
              <a:rPr lang="en-GB" dirty="0"/>
              <a:t>You can do the CTEC Art and Design plus 3D Design. </a:t>
            </a:r>
          </a:p>
          <a:p>
            <a:r>
              <a:rPr lang="en-GB" dirty="0"/>
              <a:t>Choose other subjects that you will enjoy. </a:t>
            </a:r>
          </a:p>
        </p:txBody>
      </p:sp>
    </p:spTree>
    <p:extLst>
      <p:ext uri="{BB962C8B-B14F-4D97-AF65-F5344CB8AC3E}">
        <p14:creationId xmlns:p14="http://schemas.microsoft.com/office/powerpoint/2010/main" val="3301782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6" y="64736"/>
            <a:ext cx="10515600" cy="412694"/>
          </a:xfrm>
        </p:spPr>
        <p:txBody>
          <a:bodyPr>
            <a:normAutofit/>
          </a:bodyPr>
          <a:lstStyle/>
          <a:p>
            <a:r>
              <a:rPr lang="en-GB" sz="2000" dirty="0"/>
              <a:t>2020 Progression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03079"/>
              </p:ext>
            </p:extLst>
          </p:nvPr>
        </p:nvGraphicFramePr>
        <p:xfrm>
          <a:off x="1105440" y="547006"/>
          <a:ext cx="10284805" cy="540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9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0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3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8673">
                <a:tc>
                  <a:txBody>
                    <a:bodyPr/>
                    <a:lstStyle/>
                    <a:p>
                      <a:r>
                        <a:rPr lang="en-GB" sz="1600" dirty="0"/>
                        <a:t>Student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Course/Career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Where?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Student </a:t>
                      </a:r>
                    </a:p>
                    <a:p>
                      <a:endParaRPr lang="en-GB" sz="16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Course/Career</a:t>
                      </a:r>
                    </a:p>
                    <a:p>
                      <a:endParaRPr lang="en-GB" sz="16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Where? </a:t>
                      </a:r>
                    </a:p>
                    <a:p>
                      <a:endParaRPr lang="en-GB" sz="1600" dirty="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04">
                <a:tc>
                  <a:txBody>
                    <a:bodyPr/>
                    <a:lstStyle/>
                    <a:p>
                      <a:r>
                        <a:rPr lang="en-GB" sz="1100" dirty="0"/>
                        <a:t>Ben Waldron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Architecture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Bath University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Samantha Fealty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Art Foundation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Stroud </a:t>
                      </a:r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73">
                <a:tc>
                  <a:txBody>
                    <a:bodyPr/>
                    <a:lstStyle/>
                    <a:p>
                      <a:r>
                        <a:rPr lang="en-GB" sz="1100" dirty="0"/>
                        <a:t>Charlotte Evers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Self</a:t>
                      </a:r>
                      <a:r>
                        <a:rPr lang="en-GB" sz="1100" baseline="0" dirty="0"/>
                        <a:t> employed Artist/designer </a:t>
                      </a:r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Swindon and Devon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Peter </a:t>
                      </a:r>
                      <a:r>
                        <a:rPr lang="en-GB" sz="1100" dirty="0" err="1"/>
                        <a:t>Vater</a:t>
                      </a:r>
                      <a:r>
                        <a:rPr lang="en-GB" sz="1100" dirty="0"/>
                        <a:t>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Employment/apprenticeship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r>
                        <a:rPr lang="en-GB" sz="1100" dirty="0"/>
                        <a:t>Josh Venn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Product and furniture Design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University of Arts London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Caiden Williams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Architecture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Reading University </a:t>
                      </a:r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100" dirty="0"/>
                        <a:t>Cerys O’Brien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Architecture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Plymouth University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Ben Pearce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Employment/apprenticeship </a:t>
                      </a:r>
                    </a:p>
                    <a:p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100" dirty="0"/>
                        <a:t>Charlotte Parsons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Geography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Bristol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Devon Winch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Architecture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Reading University </a:t>
                      </a:r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100" dirty="0"/>
                        <a:t>Elizabeth </a:t>
                      </a:r>
                      <a:r>
                        <a:rPr lang="en-GB" sz="1100" dirty="0" err="1"/>
                        <a:t>Sellwood</a:t>
                      </a:r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Engineering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Cardiff University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Angelica </a:t>
                      </a:r>
                      <a:r>
                        <a:rPr lang="en-GB" sz="1100" dirty="0" err="1"/>
                        <a:t>Oliviera</a:t>
                      </a:r>
                      <a:r>
                        <a:rPr lang="en-GB" sz="1100" dirty="0"/>
                        <a:t>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Graphic Communication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University of Wales </a:t>
                      </a:r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r>
                        <a:rPr lang="en-GB" sz="1100" dirty="0"/>
                        <a:t>Anton </a:t>
                      </a:r>
                      <a:r>
                        <a:rPr lang="en-GB" sz="1100" dirty="0" err="1"/>
                        <a:t>Maczulski</a:t>
                      </a:r>
                      <a:r>
                        <a:rPr lang="en-GB" sz="1100" dirty="0"/>
                        <a:t>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Civil Engineering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Cardiff University </a:t>
                      </a:r>
                    </a:p>
                    <a:p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Alfie </a:t>
                      </a:r>
                      <a:r>
                        <a:rPr lang="en-GB" sz="1100" dirty="0" err="1"/>
                        <a:t>Alcock</a:t>
                      </a:r>
                      <a:r>
                        <a:rPr lang="en-GB" sz="1100" dirty="0"/>
                        <a:t>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Employment/apprenticeship </a:t>
                      </a:r>
                    </a:p>
                    <a:p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r>
                        <a:rPr lang="en-GB" sz="1100" dirty="0"/>
                        <a:t>Ellie Heath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Interior architecture and Design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UCA Farnham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Jack Bailey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Employment/apprenticeship </a:t>
                      </a:r>
                    </a:p>
                    <a:p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100" dirty="0"/>
                        <a:t>Ben</a:t>
                      </a:r>
                      <a:r>
                        <a:rPr lang="en-GB" sz="1100" baseline="0" dirty="0"/>
                        <a:t> Latham </a:t>
                      </a:r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Outdoor adventure and education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Plymouth University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Pavel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Employment/apprenticeship </a:t>
                      </a:r>
                    </a:p>
                    <a:p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100" dirty="0"/>
                        <a:t>Sam Newman</a:t>
                      </a:r>
                      <a:r>
                        <a:rPr lang="en-GB" sz="1100" baseline="0" dirty="0"/>
                        <a:t> </a:t>
                      </a:r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Commercial Music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Bath Spa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Sam Morgan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Self-employed</a:t>
                      </a:r>
                      <a:r>
                        <a:rPr lang="en-GB" sz="1100" baseline="0" dirty="0"/>
                        <a:t> On-line vintage clothing retail </a:t>
                      </a:r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100" dirty="0"/>
                        <a:t>Ollie Goodenough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Sports/Motor racing industry.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874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6" y="64736"/>
            <a:ext cx="10515600" cy="412694"/>
          </a:xfrm>
        </p:spPr>
        <p:txBody>
          <a:bodyPr>
            <a:normAutofit/>
          </a:bodyPr>
          <a:lstStyle/>
          <a:p>
            <a:r>
              <a:rPr lang="en-GB" sz="2000" dirty="0"/>
              <a:t>2021 Progression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60828"/>
              </p:ext>
            </p:extLst>
          </p:nvPr>
        </p:nvGraphicFramePr>
        <p:xfrm>
          <a:off x="469336" y="547006"/>
          <a:ext cx="10920909" cy="595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0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3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7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8673">
                <a:tc>
                  <a:txBody>
                    <a:bodyPr/>
                    <a:lstStyle/>
                    <a:p>
                      <a:r>
                        <a:rPr lang="en-GB" sz="1600" dirty="0"/>
                        <a:t>Student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Course/Career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Where?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Student </a:t>
                      </a:r>
                    </a:p>
                    <a:p>
                      <a:endParaRPr lang="en-GB" sz="16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Course/Career</a:t>
                      </a:r>
                    </a:p>
                    <a:p>
                      <a:endParaRPr lang="en-GB" sz="16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Where? </a:t>
                      </a:r>
                    </a:p>
                    <a:p>
                      <a:endParaRPr lang="en-GB" sz="1600" dirty="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04">
                <a:tc>
                  <a:txBody>
                    <a:bodyPr/>
                    <a:lstStyle/>
                    <a:p>
                      <a:r>
                        <a:rPr lang="en-GB" sz="1000" dirty="0"/>
                        <a:t>Tom Burge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Apprenticeship at </a:t>
                      </a:r>
                      <a:r>
                        <a:rPr lang="en-GB" sz="1000" dirty="0" err="1"/>
                        <a:t>Corin</a:t>
                      </a:r>
                      <a:r>
                        <a:rPr lang="en-GB" sz="1000" dirty="0"/>
                        <a:t> Medical/B. </a:t>
                      </a:r>
                      <a:r>
                        <a:rPr lang="en-GB" sz="1000" dirty="0" err="1"/>
                        <a:t>eng</a:t>
                      </a:r>
                      <a:r>
                        <a:rPr lang="en-GB" sz="1000" dirty="0"/>
                        <a:t> in Biomedical Engineering.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Sam Wright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Business management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UWE. </a:t>
                      </a:r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73">
                <a:tc>
                  <a:txBody>
                    <a:bodyPr/>
                    <a:lstStyle/>
                    <a:p>
                      <a:r>
                        <a:rPr lang="en-GB" sz="1000" dirty="0"/>
                        <a:t>Antonio Causer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Product and Furniture Design BA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Plymouth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Sophie Day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Gap year/seeking apprenticeship. </a:t>
                      </a:r>
                    </a:p>
                    <a:p>
                      <a:endParaRPr lang="en-GB" sz="11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r>
                        <a:rPr lang="en-GB" sz="1000" dirty="0"/>
                        <a:t>Reuben Dodd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Boat building apprenticeship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Neilson. Gloucester docks.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Josh Francis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Seeking Design/Photography apprenticeship.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000" dirty="0"/>
                        <a:t>Cam Edwards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Mechanical engineering (</a:t>
                      </a:r>
                      <a:r>
                        <a:rPr lang="en-GB" sz="1000" dirty="0" err="1"/>
                        <a:t>M.eng</a:t>
                      </a:r>
                      <a:r>
                        <a:rPr lang="en-GB" sz="1000" dirty="0"/>
                        <a:t>)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Plymouth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Fred Hall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Product Design BA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Coventry </a:t>
                      </a:r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000" dirty="0"/>
                        <a:t>Amina </a:t>
                      </a:r>
                      <a:r>
                        <a:rPr lang="en-GB" sz="1000" dirty="0" err="1"/>
                        <a:t>Elgharbawy</a:t>
                      </a:r>
                      <a:r>
                        <a:rPr lang="en-GB" sz="1000" dirty="0"/>
                        <a:t>.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Art foundation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Stroud.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Ryan Ng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Game Design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000" dirty="0"/>
                        <a:t>Dylan Higginson.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Gap year/seeking apprenticeship.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Elliot </a:t>
                      </a:r>
                      <a:r>
                        <a:rPr lang="en-GB" sz="1100" dirty="0" err="1"/>
                        <a:t>Starsmeare</a:t>
                      </a:r>
                      <a:r>
                        <a:rPr lang="en-GB" sz="1100" dirty="0"/>
                        <a:t> Ferris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Gap Year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r>
                        <a:rPr lang="en-GB" sz="1000" dirty="0"/>
                        <a:t>Callum Radford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Jim Pillow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Product Design BA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Coventry </a:t>
                      </a:r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r>
                        <a:rPr lang="en-GB" sz="1000" dirty="0"/>
                        <a:t>Elijah Ready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Gap year/seeking Design  apprenticeship. </a:t>
                      </a:r>
                    </a:p>
                    <a:p>
                      <a:endParaRPr lang="en-GB" sz="10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Sophia </a:t>
                      </a:r>
                      <a:r>
                        <a:rPr lang="en-GB" sz="1100" dirty="0" err="1"/>
                        <a:t>Wathen</a:t>
                      </a:r>
                      <a:r>
                        <a:rPr lang="en-GB" sz="1100" dirty="0"/>
                        <a:t>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Art foundation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Stroud </a:t>
                      </a:r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247">
                <a:tc rowSpan="2">
                  <a:txBody>
                    <a:bodyPr/>
                    <a:lstStyle/>
                    <a:p>
                      <a:r>
                        <a:rPr lang="en-GB" sz="1000" dirty="0"/>
                        <a:t>Harrison Steer</a:t>
                      </a:r>
                    </a:p>
                  </a:txBody>
                  <a:tcPr marL="82895" marR="82895" marT="41447" marB="41447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Gap year/</a:t>
                      </a:r>
                      <a:r>
                        <a:rPr lang="en-GB" sz="1000" b="1" dirty="0"/>
                        <a:t>seeking Engineering    apprenticeship. </a:t>
                      </a:r>
                    </a:p>
                    <a:p>
                      <a:endParaRPr lang="en-GB" sz="1000" dirty="0"/>
                    </a:p>
                  </a:txBody>
                  <a:tcPr marL="82895" marR="82895" marT="41447" marB="41447"/>
                </a:tc>
                <a:tc rowSpan="2"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82895" marR="82895" marT="41447" marB="41447"/>
                </a:tc>
                <a:tc rowSpan="2"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Joe Wiles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Architecture BA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2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Harry </a:t>
                      </a:r>
                      <a:r>
                        <a:rPr lang="en-GB" sz="1100" dirty="0" err="1"/>
                        <a:t>Woolls</a:t>
                      </a:r>
                      <a:r>
                        <a:rPr lang="en-GB" sz="1100" dirty="0"/>
                        <a:t>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Employment TBC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2759815822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000" dirty="0"/>
                        <a:t>Pete Tipping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Physical Geography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Pep </a:t>
                      </a:r>
                      <a:r>
                        <a:rPr lang="en-GB" sz="1100" dirty="0" err="1"/>
                        <a:t>Boixader</a:t>
                      </a:r>
                      <a:r>
                        <a:rPr lang="en-GB" sz="1100" dirty="0"/>
                        <a:t>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Quantity Surveying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461">
                <a:tc>
                  <a:txBody>
                    <a:bodyPr/>
                    <a:lstStyle/>
                    <a:p>
                      <a:r>
                        <a:rPr lang="en-GB" sz="1100" dirty="0"/>
                        <a:t>Ted Williams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Furniture Design and Make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Oxford Brookes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2895" marR="82895" marT="41447" marB="4144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Fin Cummins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Art foundation </a:t>
                      </a:r>
                    </a:p>
                  </a:txBody>
                  <a:tcPr marL="82895" marR="82895" marT="41447" marB="4144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Falmouth </a:t>
                      </a:r>
                    </a:p>
                  </a:txBody>
                  <a:tcPr marL="82895" marR="82895" marT="41447" marB="4144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334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1325563"/>
          </a:xfrm>
        </p:spPr>
        <p:txBody>
          <a:bodyPr/>
          <a:lstStyle/>
          <a:p>
            <a:r>
              <a:rPr lang="en-GB" dirty="0"/>
              <a:t>Past Students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26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Rob </a:t>
            </a:r>
            <a:r>
              <a:rPr lang="en-GB" dirty="0" err="1"/>
              <a:t>Skarda</a:t>
            </a:r>
            <a:r>
              <a:rPr lang="en-GB" dirty="0"/>
              <a:t> </a:t>
            </a:r>
          </a:p>
          <a:p>
            <a:r>
              <a:rPr lang="en-GB" dirty="0"/>
              <a:t>Zoe Rae </a:t>
            </a:r>
          </a:p>
          <a:p>
            <a:r>
              <a:rPr lang="en-GB" dirty="0"/>
              <a:t>Tom </a:t>
            </a:r>
            <a:r>
              <a:rPr lang="en-GB" dirty="0" err="1"/>
              <a:t>Postlethwaite</a:t>
            </a:r>
            <a:endParaRPr lang="en-GB" dirty="0"/>
          </a:p>
          <a:p>
            <a:r>
              <a:rPr lang="en-GB" dirty="0"/>
              <a:t>Sam Glover </a:t>
            </a:r>
          </a:p>
          <a:p>
            <a:r>
              <a:rPr lang="en-GB" dirty="0" err="1"/>
              <a:t>Alyssia</a:t>
            </a:r>
            <a:r>
              <a:rPr lang="en-GB" dirty="0"/>
              <a:t> Booth </a:t>
            </a:r>
          </a:p>
          <a:p>
            <a:r>
              <a:rPr lang="en-GB" dirty="0"/>
              <a:t>Joel </a:t>
            </a:r>
            <a:r>
              <a:rPr lang="en-GB" dirty="0" err="1"/>
              <a:t>Carr</a:t>
            </a:r>
            <a:r>
              <a:rPr lang="en-GB" dirty="0"/>
              <a:t> </a:t>
            </a:r>
          </a:p>
          <a:p>
            <a:r>
              <a:rPr lang="en-GB" dirty="0"/>
              <a:t>Megan Thacker-Brooks</a:t>
            </a:r>
          </a:p>
        </p:txBody>
      </p:sp>
    </p:spTree>
    <p:extLst>
      <p:ext uri="{BB962C8B-B14F-4D97-AF65-F5344CB8AC3E}">
        <p14:creationId xmlns:p14="http://schemas.microsoft.com/office/powerpoint/2010/main" val="9153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Tom </a:t>
            </a:r>
            <a:r>
              <a:rPr lang="en-GB" dirty="0" err="1"/>
              <a:t>Postlethwaite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70" y="1027906"/>
            <a:ext cx="3684616" cy="36846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772" y="1027906"/>
            <a:ext cx="3755379" cy="3755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8477" y="1577552"/>
            <a:ext cx="2255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exhibited at “Young designers” (2018) where this design called “Plank” was selected for their “top picks” </a:t>
            </a:r>
          </a:p>
          <a:p>
            <a:r>
              <a:rPr lang="en-GB" dirty="0"/>
              <a:t>Tom is currently an industrial Designer at </a:t>
            </a:r>
            <a:r>
              <a:rPr lang="en-GB" b="1" dirty="0" err="1"/>
              <a:t>Notpla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9788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96" y="118444"/>
            <a:ext cx="10515600" cy="1325563"/>
          </a:xfrm>
        </p:spPr>
        <p:txBody>
          <a:bodyPr/>
          <a:lstStyle/>
          <a:p>
            <a:r>
              <a:rPr lang="en-GB" dirty="0"/>
              <a:t>Megan Thacker-Brooks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75" y="1082854"/>
            <a:ext cx="7008377" cy="39368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31" y="1276561"/>
            <a:ext cx="3110376" cy="3110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8987" y="4607117"/>
            <a:ext cx="905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Megan Studied architecture at Cardiff University and is currently at  </a:t>
            </a:r>
            <a:r>
              <a:rPr lang="en-GB" dirty="0" err="1"/>
              <a:t>Ollier</a:t>
            </a:r>
            <a:r>
              <a:rPr lang="en-GB" dirty="0"/>
              <a:t> </a:t>
            </a:r>
            <a:r>
              <a:rPr lang="en-GB" dirty="0" err="1"/>
              <a:t>Smurthwaite</a:t>
            </a:r>
            <a:r>
              <a:rPr lang="en-GB" dirty="0"/>
              <a:t> Architects as an Architectural assistant </a:t>
            </a:r>
          </a:p>
        </p:txBody>
      </p:sp>
    </p:spTree>
    <p:extLst>
      <p:ext uri="{BB962C8B-B14F-4D97-AF65-F5344CB8AC3E}">
        <p14:creationId xmlns:p14="http://schemas.microsoft.com/office/powerpoint/2010/main" val="141152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Joel </a:t>
            </a:r>
            <a:r>
              <a:rPr lang="en-GB" dirty="0" err="1"/>
              <a:t>Carr</a:t>
            </a:r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2471" y="461244"/>
            <a:ext cx="6661023" cy="3048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71" y="3681876"/>
            <a:ext cx="6787226" cy="2617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861783"/>
            <a:ext cx="2387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Joel studied Design at Nottingham Trent University where he developed this product. </a:t>
            </a:r>
          </a:p>
        </p:txBody>
      </p:sp>
    </p:spTree>
    <p:extLst>
      <p:ext uri="{BB962C8B-B14F-4D97-AF65-F5344CB8AC3E}">
        <p14:creationId xmlns:p14="http://schemas.microsoft.com/office/powerpoint/2010/main" val="3707607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 Glover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03" y="1518128"/>
            <a:ext cx="5896485" cy="3935904"/>
          </a:xfrm>
        </p:spPr>
      </p:pic>
      <p:sp>
        <p:nvSpPr>
          <p:cNvPr id="5" name="TextBox 4"/>
          <p:cNvSpPr txBox="1"/>
          <p:nvPr/>
        </p:nvSpPr>
        <p:spPr>
          <a:xfrm>
            <a:off x="7023887" y="1518128"/>
            <a:ext cx="4661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i="1" dirty="0"/>
              <a:t>“I’ve just left Practical Classics magazine after a decade as Technical Editor. While I figure out what to do next, I might as well kill time doing what I most enjoy and what I’m best at: working on classic cars. I have a luxurious workshop near Cirencester, Gloucestershire. If you have a project that would benefit from expert input, do get in touch... I’ll think about it”</a:t>
            </a:r>
          </a:p>
          <a:p>
            <a:endParaRPr lang="en-GB" i="1" dirty="0"/>
          </a:p>
          <a:p>
            <a:r>
              <a:rPr lang="en-GB" i="1" dirty="0"/>
              <a:t>(Text taken from Sam’s </a:t>
            </a:r>
            <a:r>
              <a:rPr lang="en-GB" i="1" dirty="0" err="1"/>
              <a:t>facebook</a:t>
            </a:r>
            <a:r>
              <a:rPr lang="en-GB" i="1" dirty="0"/>
              <a:t> page)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095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18" y="-15189"/>
            <a:ext cx="10515600" cy="1325563"/>
          </a:xfrm>
        </p:spPr>
        <p:txBody>
          <a:bodyPr/>
          <a:lstStyle/>
          <a:p>
            <a:r>
              <a:rPr lang="en-GB" dirty="0"/>
              <a:t>Zoe Rae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02" y="980965"/>
            <a:ext cx="4699484" cy="29136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96" y="277370"/>
            <a:ext cx="3711060" cy="4650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417" y="4042939"/>
            <a:ext cx="4748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Zoe Jo Rae studied 3D Design &amp; Craft BA(Hons) at Brighton (2017) For her final project, entitled ‘Hunter Gatherer in the Anthropocene’, she created a canoe from milk bottles, as well as trousers made from flour sacks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7258" y="441954"/>
            <a:ext cx="19332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Zoe moved to Oslo after graduating from Brighton. Between walking from Goldsmiths! and joining Brighton in </a:t>
            </a:r>
            <a:r>
              <a:rPr lang="en-GB" sz="1200" dirty="0" err="1"/>
              <a:t>Yr</a:t>
            </a:r>
            <a:r>
              <a:rPr lang="en-GB" sz="1200" dirty="0"/>
              <a:t> 2 she had 9 months to kill so we set up an internship with a young designer in Oslo. It was a game changer as it offered everything she loves as in craft, culture and wilderness. </a:t>
            </a:r>
          </a:p>
          <a:p>
            <a:r>
              <a:rPr lang="en-GB" sz="1200" dirty="0"/>
              <a:t>Brighton offered a brilliant course in Craft Design. She picked up an Award  in </a:t>
            </a:r>
            <a:r>
              <a:rPr lang="en-GB" sz="1200" dirty="0" err="1"/>
              <a:t>yr</a:t>
            </a:r>
            <a:r>
              <a:rPr lang="en-GB" sz="1200" dirty="0"/>
              <a:t> 2 then 3 more at Graduation. Her ‘ Hunter Gatherer in the Anthropocene’ project was freighted to Lille this summer as part of the European Design &amp; Culture Festival there. Her work was spotted by one of the worlds foremost Trend Predictors and now featured in a new book on sustainable design trends. </a:t>
            </a:r>
          </a:p>
        </p:txBody>
      </p:sp>
    </p:spTree>
    <p:extLst>
      <p:ext uri="{BB962C8B-B14F-4D97-AF65-F5344CB8AC3E}">
        <p14:creationId xmlns:p14="http://schemas.microsoft.com/office/powerpoint/2010/main" val="722897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66" y="153747"/>
            <a:ext cx="10515600" cy="1325563"/>
          </a:xfrm>
        </p:spPr>
        <p:txBody>
          <a:bodyPr/>
          <a:lstStyle/>
          <a:p>
            <a:r>
              <a:rPr lang="en-GB" dirty="0" err="1"/>
              <a:t>Alyssia</a:t>
            </a:r>
            <a:r>
              <a:rPr lang="en-GB" dirty="0"/>
              <a:t> Booth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248" y="175876"/>
            <a:ext cx="2606868" cy="2606868"/>
          </a:xfrm>
        </p:spPr>
      </p:pic>
      <p:sp>
        <p:nvSpPr>
          <p:cNvPr id="5" name="TextBox 4"/>
          <p:cNvSpPr txBox="1"/>
          <p:nvPr/>
        </p:nvSpPr>
        <p:spPr>
          <a:xfrm>
            <a:off x="348634" y="1198461"/>
            <a:ext cx="7242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Alyssia</a:t>
            </a:r>
            <a:r>
              <a:rPr lang="en-GB" sz="2400" dirty="0"/>
              <a:t> studied Architecture at Bath University and is now a fully qualified architect working for </a:t>
            </a:r>
            <a:r>
              <a:rPr lang="en-GB" sz="2400" dirty="0" err="1"/>
              <a:t>Yiangou</a:t>
            </a:r>
            <a:r>
              <a:rPr lang="en-GB" sz="2400" dirty="0"/>
              <a:t> Architects here in Cirencester</a:t>
            </a:r>
          </a:p>
          <a:p>
            <a:endParaRPr lang="en-GB" sz="2400" dirty="0"/>
          </a:p>
          <a:p>
            <a:r>
              <a:rPr lang="en-GB" sz="1200" dirty="0"/>
              <a:t>Below: Images from her degree. Right Professional project completed with  the </a:t>
            </a:r>
            <a:r>
              <a:rPr lang="en-GB" sz="1200" dirty="0" err="1"/>
              <a:t>Yiangou</a:t>
            </a:r>
            <a:r>
              <a:rPr lang="en-GB" sz="1200" dirty="0"/>
              <a:t> practice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5132" y="3108212"/>
            <a:ext cx="1844984" cy="1945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66" y="2900462"/>
            <a:ext cx="8903525" cy="2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221" y="270706"/>
            <a:ext cx="502117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Architecture &amp; Landscape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29" y="4884821"/>
            <a:ext cx="2630905" cy="1973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629" y="747792"/>
            <a:ext cx="2499487" cy="1874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95" y="750837"/>
            <a:ext cx="2630905" cy="1955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642" y="2798872"/>
            <a:ext cx="2642937" cy="1910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349" y="747792"/>
            <a:ext cx="2826526" cy="1913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765" y="4884820"/>
            <a:ext cx="2630906" cy="1973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493" y="2765155"/>
            <a:ext cx="2531450" cy="1923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356" y="4884821"/>
            <a:ext cx="2277935" cy="1957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642" y="4885894"/>
            <a:ext cx="2629474" cy="1972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446" y="750837"/>
            <a:ext cx="2685757" cy="2014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368" y="2822991"/>
            <a:ext cx="2634839" cy="1862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33" y="2822991"/>
            <a:ext cx="2609699" cy="19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39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3192"/>
            <a:ext cx="10515600" cy="1325563"/>
          </a:xfrm>
        </p:spPr>
        <p:txBody>
          <a:bodyPr/>
          <a:lstStyle/>
          <a:p>
            <a:r>
              <a:rPr lang="en-GB" dirty="0"/>
              <a:t>Rob </a:t>
            </a:r>
            <a:r>
              <a:rPr lang="en-GB" dirty="0" err="1"/>
              <a:t>Skarda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3331"/>
            <a:ext cx="906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Founder and Director of Steller systems </a:t>
            </a:r>
          </a:p>
          <a:p>
            <a:pPr marL="0" indent="0">
              <a:buNone/>
            </a:pPr>
            <a:r>
              <a:rPr lang="en-GB" sz="2400" dirty="0"/>
              <a:t>“My specialisation is in the concept design, design analysis and integration of warships and submarines. I have designed surface combatants from 500 to 12000 tonnes, naval auxiliaries and tankers from 5000 dwt to 34000 dwt and submarines from 500 tonnes to in excess of 20000 tonnes.”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088" y="365125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4" y="3429000"/>
            <a:ext cx="2857500" cy="1600200"/>
          </a:xfrm>
          <a:prstGeom prst="rect">
            <a:avLst/>
          </a:prstGeom>
        </p:spPr>
      </p:pic>
      <p:pic>
        <p:nvPicPr>
          <p:cNvPr id="1026" name="Picture 2" descr="Project Spartan - Steller Systems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86" b="20676"/>
          <a:stretch/>
        </p:blipFill>
        <p:spPr bwMode="auto">
          <a:xfrm>
            <a:off x="4481161" y="3092169"/>
            <a:ext cx="4967639" cy="22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53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66" y="196160"/>
            <a:ext cx="10515600" cy="1325563"/>
          </a:xfrm>
        </p:spPr>
        <p:txBody>
          <a:bodyPr/>
          <a:lstStyle/>
          <a:p>
            <a:r>
              <a:rPr lang="en-GB" dirty="0"/>
              <a:t>To succeed on this course you should be: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57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Motivated</a:t>
            </a:r>
          </a:p>
          <a:p>
            <a:pPr algn="ctr"/>
            <a:r>
              <a:rPr lang="en-GB" dirty="0"/>
              <a:t>Creative</a:t>
            </a:r>
          </a:p>
          <a:p>
            <a:pPr algn="ctr"/>
            <a:r>
              <a:rPr lang="en-GB" dirty="0"/>
              <a:t>Imaginative </a:t>
            </a:r>
          </a:p>
          <a:p>
            <a:pPr algn="ctr"/>
            <a:r>
              <a:rPr lang="en-GB" dirty="0"/>
              <a:t>Inquisitive  </a:t>
            </a:r>
          </a:p>
          <a:p>
            <a:pPr algn="ctr"/>
            <a:r>
              <a:rPr lang="en-GB" dirty="0"/>
              <a:t>Skilful </a:t>
            </a:r>
          </a:p>
          <a:p>
            <a:pPr algn="ctr"/>
            <a:r>
              <a:rPr lang="en-GB" dirty="0"/>
              <a:t>Analytical</a:t>
            </a:r>
          </a:p>
          <a:p>
            <a:pPr algn="ctr"/>
            <a:r>
              <a:rPr lang="en-GB" dirty="0"/>
              <a:t>A problem solver</a:t>
            </a:r>
          </a:p>
          <a:p>
            <a:pPr algn="ctr"/>
            <a:r>
              <a:rPr lang="en-GB" dirty="0"/>
              <a:t>Patient</a:t>
            </a:r>
          </a:p>
          <a:p>
            <a:pPr algn="ctr"/>
            <a:r>
              <a:rPr lang="en-GB" dirty="0"/>
              <a:t>Thorough</a:t>
            </a:r>
          </a:p>
          <a:p>
            <a:pPr algn="ctr"/>
            <a:r>
              <a:rPr lang="en-GB" dirty="0"/>
              <a:t>Determined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581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Minimum entry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Grade 4 or a MERIT or DISTINCTION at BTEC Level 2 in Art or Design subject.</a:t>
            </a:r>
          </a:p>
          <a:p>
            <a:r>
              <a:rPr lang="en-GB" dirty="0"/>
              <a:t>If you have not studied a creative visual course at GCSE entry may also be made via portfolio/interview. You can show us your own work or undertake a set project. </a:t>
            </a:r>
          </a:p>
          <a:p>
            <a:r>
              <a:rPr lang="en-GB" dirty="0"/>
              <a:t>Your portfolio should include drawings, photos, things you have made and any other evidence of creative work.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36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Follow these links for more information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5124AE-D511-DF46-9A3F-45577AAE4A96}"/>
              </a:ext>
            </a:extLst>
          </p:cNvPr>
          <p:cNvSpPr txBox="1">
            <a:spLocks/>
          </p:cNvSpPr>
          <p:nvPr/>
        </p:nvSpPr>
        <p:spPr>
          <a:xfrm>
            <a:off x="838200" y="2505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/>
          </a:p>
          <a:p>
            <a:r>
              <a:rPr lang="en-GB" sz="2000" dirty="0"/>
              <a:t>Watch this course video, essential for all applicants </a:t>
            </a:r>
          </a:p>
          <a:p>
            <a:r>
              <a:rPr lang="en-GB" sz="2000" u="sng" dirty="0">
                <a:hlinkClick r:id="rId2" tooltip="https://vimeo.com/428012898"/>
              </a:rPr>
              <a:t>https://vimeo.com/428012898</a:t>
            </a:r>
            <a:endParaRPr lang="en-GB" sz="2000" u="sng" dirty="0"/>
          </a:p>
          <a:p>
            <a:endParaRPr lang="en-GB" sz="2000" u="sng" dirty="0"/>
          </a:p>
          <a:p>
            <a:r>
              <a:rPr lang="en-GB" sz="2000" dirty="0"/>
              <a:t>Watch this useful video produced by a student that gives a different perspective </a:t>
            </a:r>
          </a:p>
          <a:p>
            <a:r>
              <a:rPr lang="en-GB" sz="2000" u="sng" dirty="0">
                <a:hlinkClick r:id="rId3" tooltip="https://vimeo.com/429947427"/>
              </a:rPr>
              <a:t>https://vimeo.com/429947427</a:t>
            </a:r>
            <a:endParaRPr lang="en-GB" sz="2000" u="sng" dirty="0"/>
          </a:p>
          <a:p>
            <a:endParaRPr lang="en-GB" sz="2000" u="sng" dirty="0"/>
          </a:p>
          <a:p>
            <a:r>
              <a:rPr lang="en-GB" sz="2000" dirty="0"/>
              <a:t>An interview style video with the course leader </a:t>
            </a:r>
          </a:p>
          <a:p>
            <a:r>
              <a:rPr lang="en-GB" sz="2000" u="sng" dirty="0">
                <a:hlinkClick r:id="rId4"/>
              </a:rPr>
              <a:t>https://youtu.be/R6Z5YRG3yCs</a:t>
            </a:r>
            <a:endParaRPr lang="en-GB" sz="2000" u="sng" dirty="0"/>
          </a:p>
          <a:p>
            <a:endParaRPr lang="en-GB" sz="2000" dirty="0"/>
          </a:p>
          <a:p>
            <a:r>
              <a:rPr lang="en-GB" sz="2000" dirty="0"/>
              <a:t>Follow this link to the course information  </a:t>
            </a:r>
          </a:p>
          <a:p>
            <a:r>
              <a:rPr lang="en-GB" sz="2000" u="sng" dirty="0">
                <a:hlinkClick r:id="rId5"/>
              </a:rPr>
              <a:t>https://www.cirencester.ac.uk/cco/course_view.php?course=1399</a:t>
            </a:r>
            <a:endParaRPr lang="en-GB" sz="2000" u="sng" dirty="0"/>
          </a:p>
          <a:p>
            <a:endParaRPr lang="en-GB" sz="2000" u="sng" dirty="0"/>
          </a:p>
          <a:p>
            <a:r>
              <a:rPr lang="en-GB" sz="2000" dirty="0"/>
              <a:t>Follow 3D Design on Instagram </a:t>
            </a:r>
            <a:r>
              <a:rPr lang="en-GB" sz="2800" dirty="0">
                <a:solidFill>
                  <a:srgbClr val="FF0066"/>
                </a:solidFill>
              </a:rPr>
              <a:t>cirencoll3d</a:t>
            </a:r>
          </a:p>
          <a:p>
            <a:endParaRPr lang="en-GB" sz="1600" dirty="0"/>
          </a:p>
          <a:p>
            <a:r>
              <a:rPr lang="en-GB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97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348" y="92594"/>
            <a:ext cx="2601239" cy="1701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1" y="1849640"/>
            <a:ext cx="2375647" cy="316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527" y="4603278"/>
            <a:ext cx="3013911" cy="2238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094" y="84221"/>
            <a:ext cx="2968949" cy="2226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527" y="2159271"/>
            <a:ext cx="3013911" cy="2184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522" y="2387975"/>
            <a:ext cx="2867521" cy="2150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2" y="5115411"/>
            <a:ext cx="2323454" cy="1742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499" y="2159270"/>
            <a:ext cx="2912936" cy="2184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522" y="4696118"/>
            <a:ext cx="2876599" cy="21574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125" y="73896"/>
            <a:ext cx="3398431" cy="1738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112" y="4757065"/>
            <a:ext cx="2814222" cy="21106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025" y="319775"/>
            <a:ext cx="2857129" cy="99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Architecture &amp;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Landscape Design</a:t>
            </a:r>
          </a:p>
        </p:txBody>
      </p:sp>
    </p:spTree>
    <p:extLst>
      <p:ext uri="{BB962C8B-B14F-4D97-AF65-F5344CB8AC3E}">
        <p14:creationId xmlns:p14="http://schemas.microsoft.com/office/powerpoint/2010/main" val="429450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291" y="0"/>
            <a:ext cx="3206709" cy="2405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743" y="0"/>
            <a:ext cx="1540433" cy="20754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3" y="2270334"/>
            <a:ext cx="2506815" cy="188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664" y="4824662"/>
            <a:ext cx="2711114" cy="2033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29" y="0"/>
            <a:ext cx="2916891" cy="2187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76"/>
          <a:stretch/>
        </p:blipFill>
        <p:spPr>
          <a:xfrm>
            <a:off x="0" y="5270740"/>
            <a:ext cx="2506815" cy="1587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954" y="4824663"/>
            <a:ext cx="2556732" cy="2033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751" y="4824662"/>
            <a:ext cx="1525004" cy="2033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504" y="2461758"/>
            <a:ext cx="3112206" cy="2334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579" y="3947751"/>
            <a:ext cx="2182687" cy="2910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2" y="0"/>
            <a:ext cx="2544567" cy="2189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106" y="2454461"/>
            <a:ext cx="1740580" cy="2320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249" y="-27721"/>
            <a:ext cx="2131636" cy="24400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846" y="2454462"/>
            <a:ext cx="1740580" cy="2320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29" y="2249441"/>
            <a:ext cx="2619984" cy="17399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34907" y="4272490"/>
            <a:ext cx="2775375" cy="99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Architecture &amp;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Landscape Design</a:t>
            </a:r>
          </a:p>
        </p:txBody>
      </p:sp>
    </p:spTree>
    <p:extLst>
      <p:ext uri="{BB962C8B-B14F-4D97-AF65-F5344CB8AC3E}">
        <p14:creationId xmlns:p14="http://schemas.microsoft.com/office/powerpoint/2010/main" val="321364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024" y="144946"/>
            <a:ext cx="156812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Sculpture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611"/>
            <a:ext cx="1777666" cy="2370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588" y="-1"/>
            <a:ext cx="2251921" cy="3002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806" y="0"/>
            <a:ext cx="3305194" cy="2478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335" y="3646411"/>
            <a:ext cx="2625770" cy="3211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072" y="2431451"/>
            <a:ext cx="1780767" cy="1509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747" y="2646393"/>
            <a:ext cx="3158705" cy="4211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0716"/>
            <a:ext cx="3036168" cy="3537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356" y="-1"/>
            <a:ext cx="2401136" cy="2325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932" y="4084078"/>
            <a:ext cx="2087981" cy="278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823" y="-1"/>
            <a:ext cx="1739081" cy="2386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899" y="2431451"/>
            <a:ext cx="1732006" cy="11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393" y="2649975"/>
            <a:ext cx="1494007" cy="1759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32" y="2747773"/>
            <a:ext cx="2215699" cy="1661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751" y="3680327"/>
            <a:ext cx="2383255" cy="3177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7" y="0"/>
            <a:ext cx="3202002" cy="2401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689" y="-8418"/>
            <a:ext cx="3643343" cy="2747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727" y="0"/>
            <a:ext cx="2651736" cy="3505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554" y="3562123"/>
            <a:ext cx="2471909" cy="3295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68286"/>
            <a:ext cx="3142500" cy="2356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220" y="4355432"/>
            <a:ext cx="3336757" cy="2502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964" y="0"/>
            <a:ext cx="2060830" cy="2747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8302"/>
            <a:ext cx="1444445" cy="1969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320" y="4888302"/>
            <a:ext cx="1210056" cy="19696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48078" y="2973984"/>
            <a:ext cx="156812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</a:rPr>
              <a:t>Sculpture</a:t>
            </a:r>
          </a:p>
        </p:txBody>
      </p:sp>
    </p:spTree>
    <p:extLst>
      <p:ext uri="{BB962C8B-B14F-4D97-AF65-F5344CB8AC3E}">
        <p14:creationId xmlns:p14="http://schemas.microsoft.com/office/powerpoint/2010/main" val="90494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511" y="123401"/>
            <a:ext cx="2391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Product Design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058"/>
            <a:ext cx="2248669" cy="2201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" y="4913939"/>
            <a:ext cx="2592080" cy="1944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12" y="3825641"/>
            <a:ext cx="4043146" cy="3032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14" y="2969460"/>
            <a:ext cx="1458058" cy="187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461" y="4846340"/>
            <a:ext cx="2948572" cy="201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738" y="646058"/>
            <a:ext cx="1701365" cy="2562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172" y="0"/>
            <a:ext cx="3234500" cy="2394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646" y="2472048"/>
            <a:ext cx="2451936" cy="1694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240" y="3257088"/>
            <a:ext cx="2054595" cy="1540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3388" y="0"/>
            <a:ext cx="2423361" cy="3231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214" y="0"/>
            <a:ext cx="2139631" cy="2177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937" y="4166284"/>
            <a:ext cx="1929063" cy="26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1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423" y="4895043"/>
            <a:ext cx="2430070" cy="1962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639" y="17342"/>
            <a:ext cx="3226658" cy="2419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" y="0"/>
            <a:ext cx="1760298" cy="2437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" y="5266738"/>
            <a:ext cx="2196825" cy="1591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3218" y="4628241"/>
            <a:ext cx="3938337" cy="2120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150" y="2443076"/>
            <a:ext cx="2785343" cy="2335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684" y="40460"/>
            <a:ext cx="3170911" cy="4506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629" y="17340"/>
            <a:ext cx="1700116" cy="2419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/>
          <a:stretch/>
        </p:blipFill>
        <p:spPr>
          <a:xfrm>
            <a:off x="10341663" y="3129226"/>
            <a:ext cx="1231776" cy="1444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474" y="40460"/>
            <a:ext cx="1868801" cy="2319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7393"/>
            <a:ext cx="2065226" cy="2753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93" y="2398482"/>
            <a:ext cx="3274742" cy="44595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07112" y="2337944"/>
            <a:ext cx="2391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Product Design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5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13257DAC41348A1442AB4DC0464C2" ma:contentTypeVersion="10" ma:contentTypeDescription="Create a new document." ma:contentTypeScope="" ma:versionID="948f3b5e2d55a97e2796d346735904d6">
  <xsd:schema xmlns:xsd="http://www.w3.org/2001/XMLSchema" xmlns:xs="http://www.w3.org/2001/XMLSchema" xmlns:p="http://schemas.microsoft.com/office/2006/metadata/properties" xmlns:ns3="985abb64-1689-4a6c-a5d0-276594fd69bf" targetNamespace="http://schemas.microsoft.com/office/2006/metadata/properties" ma:root="true" ma:fieldsID="ee1ccfbf481679345806aa8f52c55820" ns3:_="">
    <xsd:import namespace="985abb64-1689-4a6c-a5d0-276594fd69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abb64-1689-4a6c-a5d0-276594fd6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8B5FE4-E46A-4F76-855A-990A0AC894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8A2272-2A3B-44E4-9E38-C42B108B0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abb64-1689-4a6c-a5d0-276594fd6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0F3934-EDCD-4D1D-BFC9-368F7BC8B6C1}">
  <ds:schemaRefs>
    <ds:schemaRef ds:uri="985abb64-1689-4a6c-a5d0-276594fd69bf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1268</Words>
  <Application>Microsoft Office PowerPoint</Application>
  <PresentationFormat>Widescreen</PresentationFormat>
  <Paragraphs>244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What projects can I do?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will thrive on this course if you enjoy:</vt:lpstr>
      <vt:lpstr>Course structure </vt:lpstr>
      <vt:lpstr>What subjects go with 3D Design? </vt:lpstr>
      <vt:lpstr>2020 Progression</vt:lpstr>
      <vt:lpstr>2021 Progression</vt:lpstr>
      <vt:lpstr>Past Students  </vt:lpstr>
      <vt:lpstr>Tom Postlethwaite </vt:lpstr>
      <vt:lpstr>Megan Thacker-Brooks</vt:lpstr>
      <vt:lpstr>Joel Carr </vt:lpstr>
      <vt:lpstr>Sam Glover</vt:lpstr>
      <vt:lpstr>Zoe Rae </vt:lpstr>
      <vt:lpstr>Alyssia Booth </vt:lpstr>
      <vt:lpstr>Rob Skarda </vt:lpstr>
      <vt:lpstr>To succeed on this course you should be: </vt:lpstr>
      <vt:lpstr>Minimum entry requirements</vt:lpstr>
      <vt:lpstr>Follow these links for more information </vt:lpstr>
    </vt:vector>
  </TitlesOfParts>
  <Company>Cirencester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day 2020</dc:title>
  <dc:creator>Ken Jones</dc:creator>
  <cp:lastModifiedBy>Ken Jones</cp:lastModifiedBy>
  <cp:revision>72</cp:revision>
  <dcterms:created xsi:type="dcterms:W3CDTF">2020-10-07T15:52:43Z</dcterms:created>
  <dcterms:modified xsi:type="dcterms:W3CDTF">2022-06-08T10:45:27Z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0x01010085113257DAC41348A1442AB4DC0464C2</vt:lpwstr>
  </property>
</Properties>
</file>